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6"/>
  </p:notesMasterIdLst>
  <p:handoutMasterIdLst>
    <p:handoutMasterId r:id="rId17"/>
  </p:handoutMasterIdLst>
  <p:sldIdLst>
    <p:sldId id="256" r:id="rId3"/>
    <p:sldId id="283" r:id="rId4"/>
    <p:sldId id="333" r:id="rId5"/>
    <p:sldId id="348" r:id="rId6"/>
    <p:sldId id="326" r:id="rId7"/>
    <p:sldId id="349" r:id="rId8"/>
    <p:sldId id="350" r:id="rId9"/>
    <p:sldId id="354" r:id="rId10"/>
    <p:sldId id="351" r:id="rId11"/>
    <p:sldId id="352" r:id="rId12"/>
    <p:sldId id="355" r:id="rId13"/>
    <p:sldId id="353" r:id="rId14"/>
    <p:sldId id="286"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0826" autoAdjust="0"/>
  </p:normalViewPr>
  <p:slideViewPr>
    <p:cSldViewPr snapToGrid="0" snapToObjects="1">
      <p:cViewPr varScale="1">
        <p:scale>
          <a:sx n="105" d="100"/>
          <a:sy n="105" d="100"/>
        </p:scale>
        <p:origin x="1272"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又稱集成學習，指的是以一個系統化的方式將好幾個監督式學習的模型結合在一起，目的是希望結合眾多的模型產生一個更強大的模型。在許多科學競賽中</a:t>
            </a:r>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在實務上是非常有效的提升預測準確率。依照</a:t>
            </a:r>
            <a:r>
              <a:rPr lang="en-US" sz="1200" kern="1200" dirty="0">
                <a:solidFill>
                  <a:schemeClr val="tx1"/>
                </a:solidFill>
                <a:effectLst/>
                <a:latin typeface="+mn-lt"/>
                <a:ea typeface="+mn-ea"/>
                <a:cs typeface="+mn-cs"/>
              </a:rPr>
              <a:t>Ensemble</a:t>
            </a:r>
            <a:r>
              <a:rPr lang="zh-TW" altLang="en-US" sz="1200" kern="1200" dirty="0">
                <a:solidFill>
                  <a:schemeClr val="tx1"/>
                </a:solidFill>
                <a:effectLst/>
                <a:latin typeface="+mn-lt"/>
                <a:ea typeface="+mn-ea"/>
                <a:cs typeface="+mn-cs"/>
              </a:rPr>
              <a:t>的處理方式的不同，我們可以將它分為三類。第一類為</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，第二類為</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，第三類為</a:t>
            </a:r>
            <a:r>
              <a:rPr lang="en-US" sz="1200" kern="1200" dirty="0">
                <a:solidFill>
                  <a:schemeClr val="tx1"/>
                </a:solidFill>
                <a:effectLst/>
                <a:latin typeface="+mn-lt"/>
                <a:ea typeface="+mn-ea"/>
                <a:cs typeface="+mn-cs"/>
              </a:rPr>
              <a:t>Stacking</a:t>
            </a:r>
            <a:r>
              <a:rPr lang="zh-TW" alt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46614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指的是我們把訓練資料重新採樣產生不同組的訓練資料，如圖為集成學習</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之架構。</a:t>
            </a:r>
            <a:r>
              <a:rPr lang="zh-TW" altLang="en-US" sz="1200" b="0" kern="1200" dirty="0">
                <a:solidFill>
                  <a:schemeClr val="tx1"/>
                </a:solidFill>
                <a:effectLst/>
                <a:latin typeface="+mn-lt"/>
                <a:ea typeface="+mn-ea"/>
                <a:cs typeface="+mn-cs"/>
              </a:rPr>
              <a:t>假設我們有</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筆資料我們從中抽取</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筆資料出來，這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筆資料是可以被重複抽取的。這意味著同一筆資料可能會重複抽到好幾次，這種概念即為 </a:t>
            </a:r>
            <a:r>
              <a:rPr lang="en-US" sz="1200" b="0" kern="1200" dirty="0">
                <a:solidFill>
                  <a:schemeClr val="tx1"/>
                </a:solidFill>
                <a:effectLst/>
                <a:latin typeface="+mn-lt"/>
                <a:ea typeface="+mn-ea"/>
                <a:cs typeface="+mn-cs"/>
              </a:rPr>
              <a:t>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重複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筆資料。最後我們會根據這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組的訓練資料，每一組都會去訓練出一個模型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每一個都是微弱的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最後合併在一起就會形成一個比較強的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根據不同組的訓練資料即使我們用同一種演算法我們也會得到不一樣的模型，他的樹是各自獨立因此可以平行化處理。代表的方法是隨機森林，隨機森林除了</a:t>
            </a:r>
            <a:r>
              <a:rPr lang="en-US" sz="1200" kern="1200" dirty="0">
                <a:solidFill>
                  <a:schemeClr val="tx1"/>
                </a:solidFill>
                <a:effectLst/>
                <a:latin typeface="+mn-lt"/>
                <a:ea typeface="+mn-ea"/>
                <a:cs typeface="+mn-cs"/>
              </a:rPr>
              <a:t> Bagging </a:t>
            </a:r>
            <a:r>
              <a:rPr lang="zh-TW" altLang="en-US" sz="1200" kern="1200" dirty="0">
                <a:solidFill>
                  <a:schemeClr val="tx1"/>
                </a:solidFill>
                <a:effectLst/>
                <a:latin typeface="+mn-lt"/>
                <a:ea typeface="+mn-ea"/>
                <a:cs typeface="+mn-cs"/>
              </a:rPr>
              <a:t>之外，還有另一個隨機的因素是每一棵樹都只能看到一部分的特徵，這些特徵是由隨機決定的。</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44744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隨機森林其實就是進階版的決策樹，也就是很多棵樹加起來可以變成一座森林。隨機森林是使用 </a:t>
            </a:r>
            <a:r>
              <a:rPr lang="en-US" sz="1200" b="0" kern="1200" dirty="0">
                <a:solidFill>
                  <a:schemeClr val="tx1"/>
                </a:solidFill>
                <a:effectLst/>
                <a:latin typeface="+mn-lt"/>
                <a:ea typeface="+mn-ea"/>
                <a:cs typeface="+mn-cs"/>
              </a:rPr>
              <a:t>Bagging + </a:t>
            </a:r>
            <a:r>
              <a:rPr lang="en-US" sz="1200" b="0" kern="1200" dirty="0" err="1">
                <a:solidFill>
                  <a:schemeClr val="tx1"/>
                </a:solidFill>
                <a:effectLst/>
                <a:latin typeface="+mn-lt"/>
                <a:ea typeface="+mn-ea"/>
                <a:cs typeface="+mn-cs"/>
              </a:rPr>
              <a:t>隨機特徵</a:t>
            </a:r>
            <a:r>
              <a:rPr lang="zh-TW" altLang="en-US" sz="1200" b="0" kern="1200" dirty="0">
                <a:solidFill>
                  <a:schemeClr val="tx1"/>
                </a:solidFill>
                <a:effectLst/>
                <a:latin typeface="+mn-lt"/>
                <a:ea typeface="+mn-ea"/>
                <a:cs typeface="+mn-cs"/>
              </a:rPr>
              <a:t>的技術所產生出來的 </a:t>
            </a: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演算法。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9209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則會根據每一筆訓練資料的難或簡單給予不同的權重。如圖所示，首先我們會訓練一個</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然後根據</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預測的結果對或錯來分辨該筆資料是一個簡單還是困難的資料。對於難的資料我們加強他的權重再訓練一個新的分類器或回歸器。我們目標是希望訓練後，新的模型在這些難的資料能夠表現得更好。我們不斷重複這些步驟，不斷地加入新的</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，且新的</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把過去表現不好的地方改善，這就是</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精神。因此</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的每一棵樹是互相有關聯性的做完第一棵樹可能進行下一棵樹的生成。代表的方法有</a:t>
            </a:r>
            <a:r>
              <a:rPr lang="en-US" sz="1200" kern="1200" dirty="0">
                <a:solidFill>
                  <a:schemeClr val="tx1"/>
                </a:solidFill>
                <a:effectLst/>
                <a:latin typeface="+mn-lt"/>
                <a:ea typeface="+mn-ea"/>
                <a:cs typeface="+mn-cs"/>
              </a:rPr>
              <a:t>AdaBoost</a:t>
            </a:r>
            <a:r>
              <a:rPr lang="zh-TW"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Gradient Boosting</a:t>
            </a:r>
            <a:r>
              <a:rPr lang="zh-TW" altLang="en-US" sz="1200" kern="1200" dirty="0">
                <a:solidFill>
                  <a:schemeClr val="tx1"/>
                </a:solidFill>
                <a:effectLst/>
                <a:latin typeface="+mn-lt"/>
                <a:ea typeface="+mn-ea"/>
                <a:cs typeface="+mn-cs"/>
              </a:rPr>
              <a:t>，兩種都是產生非常多棵的樹，但是每一棵都是很簡單的決策樹。</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目標是希望新的樹可以針對舊的樹預測不太好的部分做一些補強。所以最終我們要把這麼多簡單的樹合再一起才能當最後的預測。</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896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首先產生出</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a:t>
            </a:r>
            <a:r>
              <a:rPr lang="zh-TW" altLang="en-US" sz="1200" b="0" kern="1200" dirty="0">
                <a:solidFill>
                  <a:schemeClr val="tx1"/>
                </a:solidFill>
                <a:effectLst/>
                <a:latin typeface="+mn-lt"/>
                <a:ea typeface="+mn-ea"/>
                <a:cs typeface="+mn-cs"/>
              </a:rPr>
              <a:t>模型</a:t>
            </a:r>
            <a:r>
              <a:rPr lang="en-US" altLang="zh-TW" sz="1200" b="0" kern="1200" dirty="0">
                <a:solidFill>
                  <a:schemeClr val="tx1"/>
                </a:solidFill>
                <a:effectLst/>
                <a:latin typeface="+mn-lt"/>
                <a:ea typeface="+mn-ea"/>
                <a:cs typeface="+mn-cs"/>
              </a:rPr>
              <a:t>)</a:t>
            </a:r>
            <a:r>
              <a:rPr lang="zh-TW" altLang="en-US" sz="1200" b="0" kern="1200" dirty="0">
                <a:solidFill>
                  <a:schemeClr val="tx1"/>
                </a:solidFill>
                <a:effectLst/>
                <a:latin typeface="+mn-lt"/>
                <a:ea typeface="+mn-ea"/>
                <a:cs typeface="+mn-cs"/>
              </a:rPr>
              <a:t>彼此間並互相無關連，例如第一個</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為 </a:t>
            </a:r>
            <a:r>
              <a:rPr lang="en-US" sz="1200" b="0" kern="1200" dirty="0">
                <a:solidFill>
                  <a:schemeClr val="tx1"/>
                </a:solidFill>
                <a:effectLst/>
                <a:latin typeface="+mn-lt"/>
                <a:ea typeface="+mn-ea"/>
                <a:cs typeface="+mn-cs"/>
              </a:rPr>
              <a:t>logistic regression</a:t>
            </a:r>
            <a:r>
              <a:rPr lang="zh-TW" altLang="en-US" sz="1200" b="0" kern="1200" dirty="0">
                <a:solidFill>
                  <a:schemeClr val="tx1"/>
                </a:solidFill>
                <a:effectLst/>
                <a:latin typeface="+mn-lt"/>
                <a:ea typeface="+mn-ea"/>
                <a:cs typeface="+mn-cs"/>
              </a:rPr>
              <a:t>第二個為決策樹。訓練完</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個模型後，我們要把這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個模型合併在一起。合併的方式是我們另外再訓練一個模型，這個模型把</a:t>
            </a:r>
            <a:r>
              <a:rPr lang="en-US" sz="1200" b="0" kern="1200" dirty="0">
                <a:solidFill>
                  <a:schemeClr val="tx1"/>
                </a:solidFill>
                <a:effectLst/>
                <a:latin typeface="+mn-lt"/>
                <a:ea typeface="+mn-ea"/>
                <a:cs typeface="+mn-cs"/>
              </a:rPr>
              <a:t>ｍ</a:t>
            </a:r>
            <a:r>
              <a:rPr lang="zh-TW" altLang="en-US" sz="1200" b="0" kern="1200" dirty="0">
                <a:solidFill>
                  <a:schemeClr val="tx1"/>
                </a:solidFill>
                <a:effectLst/>
                <a:latin typeface="+mn-lt"/>
                <a:ea typeface="+mn-ea"/>
                <a:cs typeface="+mn-cs"/>
              </a:rPr>
              <a:t>個</a:t>
            </a:r>
            <a:r>
              <a:rPr lang="en-US" sz="1200" b="0" kern="1200" dirty="0">
                <a:solidFill>
                  <a:schemeClr val="tx1"/>
                </a:solidFill>
                <a:effectLst/>
                <a:latin typeface="+mn-lt"/>
                <a:ea typeface="+mn-ea"/>
                <a:cs typeface="+mn-cs"/>
              </a:rPr>
              <a:t>base learner</a:t>
            </a:r>
            <a:r>
              <a:rPr lang="zh-TW" altLang="en-US" sz="1200" b="0" kern="1200" dirty="0">
                <a:solidFill>
                  <a:schemeClr val="tx1"/>
                </a:solidFill>
                <a:effectLst/>
                <a:latin typeface="+mn-lt"/>
                <a:ea typeface="+mn-ea"/>
                <a:cs typeface="+mn-cs"/>
              </a:rPr>
              <a:t>的輸出當成新的模型的輸入因此我們會根據這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個特徵利用集成式學習其中的演算法來學習一個模型並預測最終結果。最後的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可以使用線性回歸或是深度神經網路來做學習。總之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的目的是把每一個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的輸出當成線索，並把這些線索想辦法做整合來得到最終的答案。另外在進行 </a:t>
            </a:r>
            <a:r>
              <a:rPr lang="en-US" sz="1200" b="0" kern="1200" dirty="0">
                <a:solidFill>
                  <a:schemeClr val="tx1"/>
                </a:solidFill>
                <a:effectLst/>
                <a:latin typeface="+mn-lt"/>
                <a:ea typeface="+mn-ea"/>
                <a:cs typeface="+mn-cs"/>
              </a:rPr>
              <a:t>Stacking </a:t>
            </a:r>
            <a:r>
              <a:rPr lang="zh-TW" altLang="en-US" sz="1200" b="0" kern="1200" dirty="0">
                <a:solidFill>
                  <a:schemeClr val="tx1"/>
                </a:solidFill>
                <a:effectLst/>
                <a:latin typeface="+mn-lt"/>
                <a:ea typeface="+mn-ea"/>
                <a:cs typeface="+mn-cs"/>
              </a:rPr>
              <a:t>的時候要注意的是在訓練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的訓練資料和訓練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的資料兩者的訓練資料要不同。</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43904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Microsoft_PowerPoint_Presentation2.pptx"/></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8.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PowerPoint_Presentation.pptx"/></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7.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package" Target="../embeddings/Microsoft_PowerPoint_Presentation1.pptx"/></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17</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集成式學習</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1F7E09-DADB-C74E-889C-4A6986E6DE76}"/>
              </a:ext>
            </a:extLst>
          </p:cNvPr>
          <p:cNvSpPr>
            <a:spLocks noGrp="1"/>
          </p:cNvSpPr>
          <p:nvPr>
            <p:ph type="body" sz="quarter" idx="10"/>
          </p:nvPr>
        </p:nvSpPr>
        <p:spPr/>
        <p:txBody>
          <a:bodyPr/>
          <a:lstStyle/>
          <a:p>
            <a:r>
              <a:rPr lang="en-US" dirty="0"/>
              <a:t>Boosting </a:t>
            </a:r>
            <a:r>
              <a:rPr lang="en-US" dirty="0" err="1"/>
              <a:t>常見演算法</a:t>
            </a:r>
            <a:endParaRPr lang="en-TW" dirty="0"/>
          </a:p>
        </p:txBody>
      </p:sp>
      <p:sp>
        <p:nvSpPr>
          <p:cNvPr id="4" name="Rectangle 3">
            <a:extLst>
              <a:ext uri="{FF2B5EF4-FFF2-40B4-BE49-F238E27FC236}">
                <a16:creationId xmlns:a16="http://schemas.microsoft.com/office/drawing/2014/main" id="{620DCF11-B154-8F47-B18F-88BA3BE4DC0D}"/>
              </a:ext>
            </a:extLst>
          </p:cNvPr>
          <p:cNvSpPr/>
          <p:nvPr/>
        </p:nvSpPr>
        <p:spPr>
          <a:xfrm>
            <a:off x="992875" y="1247372"/>
            <a:ext cx="7013458" cy="1200329"/>
          </a:xfrm>
          <a:prstGeom prst="rect">
            <a:avLst/>
          </a:prstGeom>
        </p:spPr>
        <p:txBody>
          <a:bodyPr wrap="none">
            <a:spAutoFit/>
          </a:bodyPr>
          <a:lstStyle/>
          <a:p>
            <a:r>
              <a:rPr lang="en-US" kern="0" dirty="0">
                <a:solidFill>
                  <a:srgbClr val="595959"/>
                </a:solidFill>
                <a:cs typeface="Arial"/>
              </a:rPr>
              <a:t>1.  AdaBoost :</a:t>
            </a:r>
          </a:p>
          <a:p>
            <a:pPr marL="742939" lvl="1" indent="-285750">
              <a:buFont typeface="Arial" panose="020B0604020202020204" pitchFamily="34" charset="0"/>
              <a:buChar char="•"/>
            </a:pPr>
            <a:r>
              <a:rPr lang="en-US" kern="0" dirty="0">
                <a:solidFill>
                  <a:srgbClr val="595959"/>
                </a:solidFill>
                <a:cs typeface="Arial"/>
              </a:rPr>
              <a:t>Adaptive Boosting </a:t>
            </a:r>
            <a:r>
              <a:rPr lang="zh-TW" altLang="en-US" kern="0" dirty="0">
                <a:solidFill>
                  <a:srgbClr val="595959"/>
                </a:solidFill>
                <a:cs typeface="Arial"/>
              </a:rPr>
              <a:t>的縮寫</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該演算法需要給定</a:t>
            </a:r>
            <a:r>
              <a:rPr lang="en-US" altLang="zh-TW" kern="0" dirty="0">
                <a:solidFill>
                  <a:srgbClr val="595959"/>
                </a:solidFill>
                <a:cs typeface="Arial"/>
              </a:rPr>
              <a:t> n </a:t>
            </a:r>
            <a:r>
              <a:rPr lang="zh-TW" altLang="en-US" kern="0" dirty="0">
                <a:solidFill>
                  <a:srgbClr val="595959"/>
                </a:solidFill>
                <a:cs typeface="Arial"/>
              </a:rPr>
              <a:t>個 </a:t>
            </a:r>
            <a:r>
              <a:rPr lang="en-US" kern="0" dirty="0">
                <a:solidFill>
                  <a:srgbClr val="595959"/>
                </a:solidFill>
                <a:cs typeface="Arial"/>
              </a:rPr>
              <a:t>base learners</a:t>
            </a:r>
          </a:p>
          <a:p>
            <a:pPr marL="742939" lvl="1" indent="-285750">
              <a:buFont typeface="Arial" panose="020B0604020202020204" pitchFamily="34" charset="0"/>
              <a:buChar char="•"/>
            </a:pPr>
            <a:r>
              <a:rPr lang="zh-TW" altLang="en-US" kern="0" dirty="0">
                <a:solidFill>
                  <a:srgbClr val="595959"/>
                </a:solidFill>
                <a:cs typeface="Arial"/>
              </a:rPr>
              <a:t>後來的</a:t>
            </a:r>
            <a:r>
              <a:rPr lang="en-US" altLang="zh-TW" kern="0" dirty="0">
                <a:solidFill>
                  <a:srgbClr val="595959"/>
                </a:solidFill>
                <a:cs typeface="Arial"/>
              </a:rPr>
              <a:t> </a:t>
            </a:r>
            <a:r>
              <a:rPr lang="en-US" kern="0" dirty="0">
                <a:solidFill>
                  <a:srgbClr val="595959"/>
                </a:solidFill>
                <a:cs typeface="Arial"/>
              </a:rPr>
              <a:t>learner </a:t>
            </a:r>
            <a:r>
              <a:rPr lang="zh-TW" altLang="en-US" kern="0" dirty="0">
                <a:solidFill>
                  <a:srgbClr val="595959"/>
                </a:solidFill>
                <a:cs typeface="Arial"/>
              </a:rPr>
              <a:t>會針對前面</a:t>
            </a:r>
            <a:r>
              <a:rPr lang="en-US" altLang="zh-TW" kern="0" dirty="0">
                <a:solidFill>
                  <a:srgbClr val="595959"/>
                </a:solidFill>
                <a:cs typeface="Arial"/>
              </a:rPr>
              <a:t> </a:t>
            </a:r>
            <a:r>
              <a:rPr lang="en-US" kern="0" dirty="0">
                <a:solidFill>
                  <a:srgbClr val="595959"/>
                </a:solidFill>
                <a:cs typeface="Arial"/>
              </a:rPr>
              <a:t>learner </a:t>
            </a:r>
            <a:r>
              <a:rPr lang="zh-TW" altLang="en-US" kern="0" dirty="0">
                <a:solidFill>
                  <a:srgbClr val="595959"/>
                </a:solidFill>
                <a:cs typeface="Arial"/>
              </a:rPr>
              <a:t>做得不好的部分去做補強</a:t>
            </a:r>
            <a:endParaRPr lang="en-US" kern="0" dirty="0">
              <a:solidFill>
                <a:srgbClr val="595959"/>
              </a:solidFill>
              <a:cs typeface="Arial"/>
            </a:endParaRPr>
          </a:p>
        </p:txBody>
      </p:sp>
      <p:sp>
        <p:nvSpPr>
          <p:cNvPr id="5" name="Rectangle 4">
            <a:extLst>
              <a:ext uri="{FF2B5EF4-FFF2-40B4-BE49-F238E27FC236}">
                <a16:creationId xmlns:a16="http://schemas.microsoft.com/office/drawing/2014/main" id="{32ACA8BB-E8D6-5846-9FE2-24579DE46A63}"/>
              </a:ext>
            </a:extLst>
          </p:cNvPr>
          <p:cNvSpPr/>
          <p:nvPr/>
        </p:nvSpPr>
        <p:spPr>
          <a:xfrm>
            <a:off x="992875" y="2682028"/>
            <a:ext cx="7321235" cy="1200329"/>
          </a:xfrm>
          <a:prstGeom prst="rect">
            <a:avLst/>
          </a:prstGeom>
        </p:spPr>
        <p:txBody>
          <a:bodyPr wrap="none">
            <a:spAutoFit/>
          </a:bodyPr>
          <a:lstStyle/>
          <a:p>
            <a:r>
              <a:rPr lang="en-US" kern="0" dirty="0">
                <a:solidFill>
                  <a:srgbClr val="595959"/>
                </a:solidFill>
                <a:cs typeface="Arial"/>
              </a:rPr>
              <a:t>2. </a:t>
            </a:r>
            <a:r>
              <a:rPr lang="en-US" altLang="zh-TW" kern="0" dirty="0">
                <a:solidFill>
                  <a:srgbClr val="595959"/>
                </a:solidFill>
                <a:cs typeface="Arial"/>
              </a:rPr>
              <a:t>Gradient Boosting</a:t>
            </a:r>
            <a:r>
              <a:rPr lang="en-US" kern="0" dirty="0">
                <a:solidFill>
                  <a:srgbClr val="595959"/>
                </a:solidFill>
                <a:cs typeface="Arial"/>
              </a:rPr>
              <a:t> :</a:t>
            </a:r>
          </a:p>
          <a:p>
            <a:pPr marL="742939" lvl="1" indent="-285750">
              <a:buFont typeface="Arial" panose="020B0604020202020204" pitchFamily="34" charset="0"/>
              <a:buChar char="•"/>
            </a:pPr>
            <a:r>
              <a:rPr lang="en-US" altLang="zh-TW" kern="0" dirty="0">
                <a:solidFill>
                  <a:srgbClr val="595959"/>
                </a:solidFill>
                <a:cs typeface="Arial"/>
              </a:rPr>
              <a:t>AdaBoost </a:t>
            </a:r>
            <a:r>
              <a:rPr lang="zh-TW" altLang="en-US" kern="0" dirty="0">
                <a:solidFill>
                  <a:srgbClr val="595959"/>
                </a:solidFill>
                <a:cs typeface="Arial"/>
              </a:rPr>
              <a:t>的延伸</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最後的預測即為將這</a:t>
            </a:r>
            <a:r>
              <a:rPr lang="en-US" altLang="zh-TW" kern="0" dirty="0">
                <a:solidFill>
                  <a:srgbClr val="595959"/>
                </a:solidFill>
                <a:cs typeface="Arial"/>
              </a:rPr>
              <a:t>k</a:t>
            </a:r>
            <a:r>
              <a:rPr lang="zh-TW" altLang="en-US" kern="0" dirty="0">
                <a:solidFill>
                  <a:srgbClr val="595959"/>
                </a:solidFill>
                <a:cs typeface="Arial"/>
              </a:rPr>
              <a:t>個</a:t>
            </a:r>
            <a:r>
              <a:rPr lang="en-US" altLang="zh-TW" kern="0" dirty="0">
                <a:solidFill>
                  <a:srgbClr val="595959"/>
                </a:solidFill>
                <a:cs typeface="Arial"/>
              </a:rPr>
              <a:t>learner</a:t>
            </a:r>
            <a:r>
              <a:rPr lang="zh-TW" altLang="en-US" kern="0" dirty="0">
                <a:solidFill>
                  <a:srgbClr val="595959"/>
                </a:solidFill>
                <a:cs typeface="Arial"/>
              </a:rPr>
              <a:t>的預測加總在一起</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每一個</a:t>
            </a:r>
            <a:r>
              <a:rPr lang="en-US" altLang="zh-TW" kern="0" dirty="0">
                <a:solidFill>
                  <a:srgbClr val="595959"/>
                </a:solidFill>
                <a:cs typeface="Arial"/>
              </a:rPr>
              <a:t> learner </a:t>
            </a:r>
            <a:r>
              <a:rPr lang="zh-TW" altLang="en-US" kern="0" dirty="0">
                <a:solidFill>
                  <a:srgbClr val="595959"/>
                </a:solidFill>
                <a:cs typeface="Arial"/>
              </a:rPr>
              <a:t>都是簡單很淺的決策樹因此不會有過度擬合問題</a:t>
            </a:r>
            <a:endParaRPr lang="en-US" kern="0" dirty="0">
              <a:solidFill>
                <a:srgbClr val="595959"/>
              </a:solidFill>
              <a:cs typeface="Arial"/>
            </a:endParaRPr>
          </a:p>
        </p:txBody>
      </p:sp>
      <p:sp>
        <p:nvSpPr>
          <p:cNvPr id="6" name="Rectangle 5">
            <a:extLst>
              <a:ext uri="{FF2B5EF4-FFF2-40B4-BE49-F238E27FC236}">
                <a16:creationId xmlns:a16="http://schemas.microsoft.com/office/drawing/2014/main" id="{7E03F311-CE87-AD4D-B14F-E2874874482A}"/>
              </a:ext>
            </a:extLst>
          </p:cNvPr>
          <p:cNvSpPr/>
          <p:nvPr/>
        </p:nvSpPr>
        <p:spPr>
          <a:xfrm>
            <a:off x="992874" y="4116684"/>
            <a:ext cx="4474302" cy="1200329"/>
          </a:xfrm>
          <a:prstGeom prst="rect">
            <a:avLst/>
          </a:prstGeom>
        </p:spPr>
        <p:txBody>
          <a:bodyPr wrap="none">
            <a:spAutoFit/>
          </a:bodyPr>
          <a:lstStyle/>
          <a:p>
            <a:r>
              <a:rPr lang="en-US" kern="0" dirty="0">
                <a:solidFill>
                  <a:srgbClr val="595959"/>
                </a:solidFill>
                <a:cs typeface="Arial"/>
              </a:rPr>
              <a:t>3. </a:t>
            </a:r>
            <a:r>
              <a:rPr lang="en-US" altLang="zh-TW" kern="0" dirty="0" err="1">
                <a:solidFill>
                  <a:srgbClr val="595959"/>
                </a:solidFill>
                <a:cs typeface="Arial"/>
              </a:rPr>
              <a:t>XGBoost</a:t>
            </a:r>
            <a:r>
              <a:rPr lang="en-US" altLang="zh-TW" kern="0" dirty="0">
                <a:solidFill>
                  <a:srgbClr val="595959"/>
                </a:solidFill>
                <a:cs typeface="Arial"/>
              </a:rPr>
              <a:t> </a:t>
            </a:r>
            <a:r>
              <a:rPr lang="en-US" kern="0" dirty="0">
                <a:solidFill>
                  <a:srgbClr val="595959"/>
                </a:solidFill>
                <a:cs typeface="Arial"/>
              </a:rPr>
              <a:t>:</a:t>
            </a:r>
          </a:p>
          <a:p>
            <a:pPr marL="742939" lvl="1" indent="-285750">
              <a:buFont typeface="Arial" panose="020B0604020202020204" pitchFamily="34" charset="0"/>
              <a:buChar char="•"/>
            </a:pPr>
            <a:r>
              <a:rPr lang="en-US" altLang="zh-TW" kern="0" dirty="0">
                <a:solidFill>
                  <a:srgbClr val="595959"/>
                </a:solidFill>
                <a:cs typeface="Arial"/>
              </a:rPr>
              <a:t>Gradient Boosting </a:t>
            </a:r>
            <a:r>
              <a:rPr lang="zh-TW" altLang="en-US" kern="0" dirty="0">
                <a:solidFill>
                  <a:srgbClr val="595959"/>
                </a:solidFill>
                <a:cs typeface="Arial"/>
              </a:rPr>
              <a:t>延伸</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全名為 </a:t>
            </a:r>
            <a:r>
              <a:rPr lang="en-US" altLang="zh-TW" kern="0" dirty="0" err="1">
                <a:solidFill>
                  <a:srgbClr val="595959"/>
                </a:solidFill>
                <a:cs typeface="Arial"/>
              </a:rPr>
              <a:t>eXtreme</a:t>
            </a:r>
            <a:r>
              <a:rPr lang="en-US" altLang="zh-TW" kern="0" dirty="0">
                <a:solidFill>
                  <a:srgbClr val="595959"/>
                </a:solidFill>
                <a:cs typeface="Arial"/>
              </a:rPr>
              <a:t> Gradient Boosting</a:t>
            </a:r>
          </a:p>
          <a:p>
            <a:pPr marL="742939" lvl="1" indent="-285750">
              <a:buFont typeface="Arial" panose="020B0604020202020204" pitchFamily="34" charset="0"/>
              <a:buChar char="•"/>
            </a:pPr>
            <a:r>
              <a:rPr lang="zh-TW" altLang="en-US" kern="0" dirty="0">
                <a:solidFill>
                  <a:srgbClr val="595959"/>
                </a:solidFill>
                <a:cs typeface="Arial"/>
              </a:rPr>
              <a:t>結合 </a:t>
            </a:r>
            <a:r>
              <a:rPr lang="en-US" altLang="zh-TW" kern="0" dirty="0">
                <a:solidFill>
                  <a:srgbClr val="595959"/>
                </a:solidFill>
                <a:cs typeface="Arial"/>
              </a:rPr>
              <a:t>Bagging </a:t>
            </a:r>
            <a:r>
              <a:rPr lang="zh-TW" altLang="en-US" kern="0" dirty="0">
                <a:solidFill>
                  <a:srgbClr val="595959"/>
                </a:solidFill>
                <a:cs typeface="Arial"/>
              </a:rPr>
              <a:t>和 </a:t>
            </a:r>
            <a:r>
              <a:rPr lang="en-US" altLang="zh-TW" kern="0" dirty="0">
                <a:solidFill>
                  <a:srgbClr val="595959"/>
                </a:solidFill>
                <a:cs typeface="Arial"/>
              </a:rPr>
              <a:t>Boosting </a:t>
            </a:r>
            <a:r>
              <a:rPr lang="zh-TW" altLang="en-US" kern="0" dirty="0">
                <a:solidFill>
                  <a:srgbClr val="595959"/>
                </a:solidFill>
                <a:cs typeface="Arial"/>
              </a:rPr>
              <a:t>的優點</a:t>
            </a:r>
            <a:endParaRPr lang="en-US" kern="0" dirty="0">
              <a:solidFill>
                <a:srgbClr val="595959"/>
              </a:solidFill>
              <a:cs typeface="Arial"/>
            </a:endParaRPr>
          </a:p>
        </p:txBody>
      </p:sp>
    </p:spTree>
    <p:extLst>
      <p:ext uri="{BB962C8B-B14F-4D97-AF65-F5344CB8AC3E}">
        <p14:creationId xmlns:p14="http://schemas.microsoft.com/office/powerpoint/2010/main" val="357746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Stacking</a:t>
            </a:r>
            <a:endParaRPr kumimoji="0" lang="en-US" altLang="zh-CN" sz="32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[Ensemble learning]</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66718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BECB0-8A91-0E43-9716-685F0AD81B97}"/>
              </a:ext>
            </a:extLst>
          </p:cNvPr>
          <p:cNvSpPr>
            <a:spLocks noGrp="1"/>
          </p:cNvSpPr>
          <p:nvPr>
            <p:ph type="body" sz="quarter" idx="10"/>
          </p:nvPr>
        </p:nvSpPr>
        <p:spPr>
          <a:xfrm>
            <a:off x="992875" y="245402"/>
            <a:ext cx="9315782" cy="590931"/>
          </a:xfrm>
        </p:spPr>
        <p:txBody>
          <a:bodyPr/>
          <a:lstStyle/>
          <a:p>
            <a:r>
              <a:rPr lang="en-US" altLang="zh-TW" dirty="0"/>
              <a:t>Stacking </a:t>
            </a:r>
            <a:r>
              <a:rPr lang="zh-TW" altLang="en-US" dirty="0"/>
              <a:t>堆疊法</a:t>
            </a:r>
            <a:r>
              <a:rPr lang="en-TW" dirty="0"/>
              <a:t> </a:t>
            </a:r>
          </a:p>
        </p:txBody>
      </p:sp>
      <p:sp>
        <p:nvSpPr>
          <p:cNvPr id="3" name="Rectangle 2">
            <a:extLst>
              <a:ext uri="{FF2B5EF4-FFF2-40B4-BE49-F238E27FC236}">
                <a16:creationId xmlns:a16="http://schemas.microsoft.com/office/drawing/2014/main" id="{A6689B71-92C4-114B-932F-178B13E4486C}"/>
              </a:ext>
            </a:extLst>
          </p:cNvPr>
          <p:cNvSpPr>
            <a:spLocks noChangeArrowheads="1"/>
          </p:cNvSpPr>
          <p:nvPr/>
        </p:nvSpPr>
        <p:spPr bwMode="auto">
          <a:xfrm>
            <a:off x="5517931" y="1681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4077EDD5-4668-BB46-9EDB-2BB004A35C41}"/>
              </a:ext>
            </a:extLst>
          </p:cNvPr>
          <p:cNvGraphicFramePr>
            <a:graphicFrameLocks noChangeAspect="1"/>
          </p:cNvGraphicFramePr>
          <p:nvPr>
            <p:extLst>
              <p:ext uri="{D42A27DB-BD31-4B8C-83A1-F6EECF244321}">
                <p14:modId xmlns:p14="http://schemas.microsoft.com/office/powerpoint/2010/main" val="491072268"/>
              </p:ext>
            </p:extLst>
          </p:nvPr>
        </p:nvGraphicFramePr>
        <p:xfrm>
          <a:off x="3100552" y="3090040"/>
          <a:ext cx="5538952" cy="3077196"/>
        </p:xfrm>
        <a:graphic>
          <a:graphicData uri="http://schemas.openxmlformats.org/presentationml/2006/ole">
            <mc:AlternateContent xmlns:mc="http://schemas.openxmlformats.org/markup-compatibility/2006">
              <mc:Choice xmlns:v="urn:schemas-microsoft-com:vml" Requires="v">
                <p:oleObj spid="_x0000_s5130"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552" y="3090040"/>
                        <a:ext cx="5538952" cy="3077196"/>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3739BBDB-E213-8848-8C76-FED71CAC9E49}"/>
              </a:ext>
            </a:extLst>
          </p:cNvPr>
          <p:cNvSpPr/>
          <p:nvPr/>
        </p:nvSpPr>
        <p:spPr>
          <a:xfrm>
            <a:off x="510705" y="1165758"/>
            <a:ext cx="7792467" cy="290329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產生出</a:t>
            </a:r>
            <a:r>
              <a:rPr lang="en-US" altLang="zh-TW" kern="0" dirty="0">
                <a:solidFill>
                  <a:srgbClr val="595959"/>
                </a:solidFill>
                <a:cs typeface="Arial"/>
              </a:rPr>
              <a:t> m </a:t>
            </a:r>
            <a:r>
              <a:rPr lang="zh-TW" altLang="en-US" kern="0" dirty="0">
                <a:solidFill>
                  <a:srgbClr val="595959"/>
                </a:solidFill>
                <a:cs typeface="Arial"/>
              </a:rPr>
              <a:t>個不同演算法的 </a:t>
            </a:r>
            <a:r>
              <a:rPr lang="en-US" altLang="zh-TW" kern="0" dirty="0">
                <a:solidFill>
                  <a:srgbClr val="595959"/>
                </a:solidFill>
                <a:cs typeface="Arial"/>
              </a:rPr>
              <a:t>base learners </a:t>
            </a:r>
            <a:r>
              <a:rPr lang="zh-TW" altLang="en-US" kern="0" dirty="0">
                <a:solidFill>
                  <a:srgbClr val="595959"/>
                </a:solidFill>
                <a:cs typeface="Arial"/>
              </a:rPr>
              <a:t>模型</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altLang="zh-TW" kern="0" dirty="0">
                <a:solidFill>
                  <a:srgbClr val="595959"/>
                </a:solidFill>
                <a:cs typeface="Arial"/>
              </a:rPr>
              <a:t>base learner</a:t>
            </a:r>
            <a:r>
              <a:rPr lang="zh-TW" altLang="en-US" kern="0" dirty="0">
                <a:solidFill>
                  <a:srgbClr val="595959"/>
                </a:solidFill>
                <a:cs typeface="Arial"/>
              </a:rPr>
              <a:t> 模型彼此間並無互相關連</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 </a:t>
            </a:r>
            <a:r>
              <a:rPr lang="en-US" altLang="zh-TW" kern="0" dirty="0">
                <a:solidFill>
                  <a:srgbClr val="595959"/>
                </a:solidFill>
                <a:cs typeface="Arial"/>
              </a:rPr>
              <a:t>m</a:t>
            </a:r>
            <a:r>
              <a:rPr lang="zh-TW" altLang="en-US" kern="0" dirty="0">
                <a:solidFill>
                  <a:srgbClr val="595959"/>
                </a:solidFill>
                <a:cs typeface="Arial"/>
              </a:rPr>
              <a:t> 個 </a:t>
            </a:r>
            <a:r>
              <a:rPr lang="en-US" altLang="zh-TW" kern="0" dirty="0">
                <a:solidFill>
                  <a:srgbClr val="595959"/>
                </a:solidFill>
                <a:cs typeface="Arial"/>
              </a:rPr>
              <a:t>base learner</a:t>
            </a:r>
            <a:r>
              <a:rPr lang="zh-TW" altLang="en-US" kern="0" dirty="0">
                <a:solidFill>
                  <a:srgbClr val="595959"/>
                </a:solidFill>
                <a:cs typeface="Arial"/>
              </a:rPr>
              <a:t> 的輸出當成新的模型的輸入， 另外再訓練一個模型</a:t>
            </a:r>
          </a:p>
          <a:p>
            <a:pPr marL="285750" indent="-285750">
              <a:lnSpc>
                <a:spcPct val="150000"/>
              </a:lnSpc>
              <a:buFont typeface="Arial" panose="020B0604020202020204" pitchFamily="34" charset="0"/>
              <a:buChar char="•"/>
            </a:pPr>
            <a:endParaRPr lang="en-US" altLang="zh-TW"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3223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17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41898"/>
            <a:ext cx="3556000" cy="341632"/>
          </a:xfrm>
        </p:spPr>
        <p:txBody>
          <a:bodyPr/>
          <a:lstStyle/>
          <a:p>
            <a:r>
              <a:rPr lang="en-TW" sz="1800" dirty="0"/>
              <a:t>了解集成式學習</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39127"/>
            <a:ext cx="4474107" cy="290657"/>
          </a:xfrm>
        </p:spPr>
        <p:txBody>
          <a:bodyPr/>
          <a:lstStyle/>
          <a:p>
            <a:r>
              <a:rPr lang="en-TW" sz="1100" dirty="0"/>
              <a:t>何謂集成式學習？</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24650"/>
            <a:ext cx="3556000" cy="341632"/>
          </a:xfrm>
        </p:spPr>
        <p:txBody>
          <a:bodyPr/>
          <a:lstStyle/>
          <a:p>
            <a:r>
              <a:rPr lang="en-TW" sz="1800" dirty="0"/>
              <a:t>三種不同的集成式學習</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21879"/>
            <a:ext cx="4474107" cy="290657"/>
          </a:xfrm>
        </p:spPr>
        <p:txBody>
          <a:bodyPr/>
          <a:lstStyle/>
          <a:p>
            <a:r>
              <a:rPr lang="en-US" sz="1100" dirty="0" err="1"/>
              <a:t>Bagging、Boosting、Stacking</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集成式學習</a:t>
            </a:r>
            <a:endParaRPr lang="en-US" altLang="zh-CN" sz="4000" dirty="0"/>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59411-1ADF-344A-9891-639532F60187}"/>
              </a:ext>
            </a:extLst>
          </p:cNvPr>
          <p:cNvSpPr>
            <a:spLocks noGrp="1"/>
          </p:cNvSpPr>
          <p:nvPr>
            <p:ph type="body" sz="quarter" idx="10"/>
          </p:nvPr>
        </p:nvSpPr>
        <p:spPr/>
        <p:txBody>
          <a:bodyPr/>
          <a:lstStyle/>
          <a:p>
            <a:r>
              <a:rPr lang="en-TW" dirty="0"/>
              <a:t>集成式學習</a:t>
            </a:r>
          </a:p>
        </p:txBody>
      </p:sp>
      <p:sp>
        <p:nvSpPr>
          <p:cNvPr id="5" name="Rectangle 4">
            <a:extLst>
              <a:ext uri="{FF2B5EF4-FFF2-40B4-BE49-F238E27FC236}">
                <a16:creationId xmlns:a16="http://schemas.microsoft.com/office/drawing/2014/main" id="{353AE596-8E93-F94A-B088-2445E76E9243}"/>
              </a:ext>
            </a:extLst>
          </p:cNvPr>
          <p:cNvSpPr/>
          <p:nvPr/>
        </p:nvSpPr>
        <p:spPr>
          <a:xfrm>
            <a:off x="1116818" y="1690436"/>
            <a:ext cx="3044423" cy="3266920"/>
          </a:xfrm>
          <a:prstGeom prst="rect">
            <a:avLst/>
          </a:prstGeom>
        </p:spPr>
        <p:txBody>
          <a:bodyPr wrap="none">
            <a:spAutoFit/>
          </a:bodyPr>
          <a:lstStyle/>
          <a:p>
            <a:pPr>
              <a:lnSpc>
                <a:spcPct val="150000"/>
              </a:lnSpc>
            </a:pPr>
            <a:r>
              <a:rPr lang="en-US" sz="2000" kern="0" dirty="0">
                <a:solidFill>
                  <a:srgbClr val="595959"/>
                </a:solidFill>
                <a:cs typeface="Arial"/>
              </a:rPr>
              <a:t>1. Bagging:</a:t>
            </a:r>
          </a:p>
          <a:p>
            <a:pPr marL="800089" lvl="1" indent="-342900">
              <a:lnSpc>
                <a:spcPct val="150000"/>
              </a:lnSpc>
              <a:buFont typeface="Arial" panose="020B0604020202020204" pitchFamily="34" charset="0"/>
              <a:buChar char="•"/>
            </a:pPr>
            <a:r>
              <a:rPr lang="en-US" sz="2000" kern="0" dirty="0">
                <a:solidFill>
                  <a:srgbClr val="595959"/>
                </a:solidFill>
                <a:cs typeface="Arial"/>
              </a:rPr>
              <a:t>Random forest</a:t>
            </a:r>
          </a:p>
          <a:p>
            <a:pPr>
              <a:lnSpc>
                <a:spcPct val="150000"/>
              </a:lnSpc>
            </a:pPr>
            <a:r>
              <a:rPr lang="en-US" sz="2000" kern="0" dirty="0">
                <a:solidFill>
                  <a:srgbClr val="595959"/>
                </a:solidFill>
                <a:cs typeface="Arial"/>
              </a:rPr>
              <a:t>2. Boosting:</a:t>
            </a:r>
          </a:p>
          <a:p>
            <a:pPr marL="800089" lvl="1" indent="-342900">
              <a:lnSpc>
                <a:spcPct val="150000"/>
              </a:lnSpc>
              <a:buFont typeface="Arial" panose="020B0604020202020204" pitchFamily="34" charset="0"/>
              <a:buChar char="•"/>
            </a:pPr>
            <a:r>
              <a:rPr lang="en-US" sz="2000" kern="0" dirty="0">
                <a:solidFill>
                  <a:srgbClr val="595959"/>
                </a:solidFill>
                <a:cs typeface="Arial"/>
              </a:rPr>
              <a:t>AdaBoost</a:t>
            </a:r>
          </a:p>
          <a:p>
            <a:pPr marL="800089" lvl="1" indent="-342900">
              <a:lnSpc>
                <a:spcPct val="150000"/>
              </a:lnSpc>
              <a:buFont typeface="Arial" panose="020B0604020202020204" pitchFamily="34" charset="0"/>
              <a:buChar char="•"/>
            </a:pPr>
            <a:r>
              <a:rPr lang="en-US" sz="2000" kern="0" dirty="0">
                <a:solidFill>
                  <a:srgbClr val="595959"/>
                </a:solidFill>
                <a:cs typeface="Arial"/>
              </a:rPr>
              <a:t>Gradient Boosting</a:t>
            </a:r>
          </a:p>
          <a:p>
            <a:pPr>
              <a:lnSpc>
                <a:spcPct val="150000"/>
              </a:lnSpc>
            </a:pPr>
            <a:r>
              <a:rPr lang="en-US" sz="2000" kern="0" dirty="0">
                <a:solidFill>
                  <a:srgbClr val="595959"/>
                </a:solidFill>
                <a:cs typeface="Arial"/>
              </a:rPr>
              <a:t>3. Stacking</a:t>
            </a:r>
          </a:p>
          <a:p>
            <a:pPr>
              <a:lnSpc>
                <a:spcPct val="150000"/>
              </a:lnSpc>
            </a:pPr>
            <a:endParaRPr lang="en-TW" sz="2000" kern="0" dirty="0">
              <a:solidFill>
                <a:srgbClr val="595959"/>
              </a:solidFill>
              <a:cs typeface="Arial"/>
            </a:endParaRPr>
          </a:p>
        </p:txBody>
      </p:sp>
      <p:sp>
        <p:nvSpPr>
          <p:cNvPr id="6" name="Rectangle 5">
            <a:extLst>
              <a:ext uri="{FF2B5EF4-FFF2-40B4-BE49-F238E27FC236}">
                <a16:creationId xmlns:a16="http://schemas.microsoft.com/office/drawing/2014/main" id="{67F94686-7D5E-FD42-A75C-D07F21A07D2F}"/>
              </a:ext>
            </a:extLst>
          </p:cNvPr>
          <p:cNvSpPr/>
          <p:nvPr/>
        </p:nvSpPr>
        <p:spPr>
          <a:xfrm>
            <a:off x="1116818" y="1034812"/>
            <a:ext cx="9315782" cy="369332"/>
          </a:xfrm>
          <a:prstGeom prst="rect">
            <a:avLst/>
          </a:prstGeom>
        </p:spPr>
        <p:txBody>
          <a:bodyPr wrap="square">
            <a:spAutoFit/>
          </a:bodyPr>
          <a:lstStyle/>
          <a:p>
            <a:r>
              <a:rPr lang="en-US" kern="0" dirty="0">
                <a:solidFill>
                  <a:srgbClr val="595959"/>
                </a:solidFill>
                <a:cs typeface="Arial"/>
              </a:rPr>
              <a:t>Ensemble learning</a:t>
            </a:r>
            <a:r>
              <a:rPr lang="zh-TW" altLang="en-US" kern="0" dirty="0">
                <a:solidFill>
                  <a:srgbClr val="595959"/>
                </a:solidFill>
                <a:cs typeface="Arial"/>
              </a:rPr>
              <a:t>又稱集成學習，目的是希望結合眾多的模型產生一個更強大的模型。</a:t>
            </a:r>
            <a:r>
              <a:rPr lang="en-TW" kern="0" dirty="0">
                <a:solidFill>
                  <a:srgbClr val="595959"/>
                </a:solidFill>
                <a:cs typeface="Arial"/>
              </a:rPr>
              <a:t> </a:t>
            </a:r>
          </a:p>
        </p:txBody>
      </p:sp>
      <p:pic>
        <p:nvPicPr>
          <p:cNvPr id="1026" name="Picture 2" descr="古人云，“三个臭皮匠，赛过诸葛亮”，皮匠真能比得上诸葛亮？_李世民">
            <a:extLst>
              <a:ext uri="{FF2B5EF4-FFF2-40B4-BE49-F238E27FC236}">
                <a16:creationId xmlns:a16="http://schemas.microsoft.com/office/drawing/2014/main" id="{0635CFF0-CE7F-2E46-B603-40CC21D083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224" t="19719" r="42585" b="30381"/>
          <a:stretch/>
        </p:blipFill>
        <p:spPr bwMode="auto">
          <a:xfrm>
            <a:off x="5774709" y="3429000"/>
            <a:ext cx="1975945" cy="1416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卡通伤心的诸葛亮插画免抠免抠素材免费下载_觅元素51yuansu.com">
            <a:extLst>
              <a:ext uri="{FF2B5EF4-FFF2-40B4-BE49-F238E27FC236}">
                <a16:creationId xmlns:a16="http://schemas.microsoft.com/office/drawing/2014/main" id="{C1FCE7D1-54A0-9943-A111-F0855788F5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813" b="92188" l="9961" r="89844">
                        <a14:foregroundMark x1="45313" y1="8594" x2="45313" y2="8594"/>
                        <a14:foregroundMark x1="50781" y1="90625" x2="50781" y2="90625"/>
                        <a14:foregroundMark x1="38281" y1="92188" x2="38281" y2="92188"/>
                        <a14:foregroundMark x1="68945" y1="83398" x2="68945" y2="83398"/>
                        <a14:foregroundMark x1="42969" y1="74805" x2="42969" y2="74805"/>
                        <a14:foregroundMark x1="38281" y1="13477" x2="38281" y2="13477"/>
                        <a14:foregroundMark x1="41406" y1="12695" x2="41406" y2="12695"/>
                        <a14:foregroundMark x1="41406" y1="12695" x2="48438" y2="17383"/>
                        <a14:foregroundMark x1="37500" y1="13477" x2="39844" y2="22852"/>
                        <a14:foregroundMark x1="31250" y1="19727" x2="39844" y2="18945"/>
                        <a14:foregroundMark x1="39844" y1="18164" x2="39844" y2="18164"/>
                        <a14:foregroundMark x1="36719" y1="15039" x2="48438" y2="50781"/>
                        <a14:foregroundMark x1="48438" y1="50781" x2="45313" y2="46484"/>
                        <a14:foregroundMark x1="40625" y1="7813" x2="45313" y2="7813"/>
                      </a14:backgroundRemoval>
                    </a14:imgEffect>
                  </a14:imgLayer>
                </a14:imgProps>
              </a:ext>
              <a:ext uri="{28A0092B-C50C-407E-A947-70E740481C1C}">
                <a14:useLocalDpi xmlns:a14="http://schemas.microsoft.com/office/drawing/2010/main" val="0"/>
              </a:ext>
            </a:extLst>
          </a:blip>
          <a:srcRect/>
          <a:stretch>
            <a:fillRect/>
          </a:stretch>
        </p:blipFill>
        <p:spPr bwMode="auto">
          <a:xfrm>
            <a:off x="7866267" y="3594537"/>
            <a:ext cx="1250731" cy="12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5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Bagging</a:t>
            </a:r>
          </a:p>
          <a:p>
            <a:pPr lvl="0">
              <a:lnSpc>
                <a:spcPct val="150000"/>
              </a:lnSpc>
            </a:pPr>
            <a:r>
              <a:rPr lang="en-US" altLang="zh-CN" sz="1800" dirty="0">
                <a:solidFill>
                  <a:srgbClr val="FFFFFF"/>
                </a:solidFill>
              </a:rPr>
              <a:t>[Ensemble learning]</a:t>
            </a:r>
            <a:endParaRPr lang="zh-CN" altLang="en-US" sz="1800" dirty="0">
              <a:solidFill>
                <a:srgbClr val="FFFFFF"/>
              </a:solidFill>
            </a:endParaRPr>
          </a:p>
          <a:p>
            <a:pPr lvl="0">
              <a:lnSpc>
                <a:spcPct val="150000"/>
              </a:lnSpc>
            </a:pPr>
            <a:endParaRPr lang="zh-CN" altLang="en-US" sz="3200" dirty="0">
              <a:solidFill>
                <a:srgbClr val="FFFFFF"/>
              </a:solidFill>
            </a:endParaRPr>
          </a:p>
        </p:txBody>
      </p:sp>
    </p:spTree>
    <p:extLst>
      <p:ext uri="{BB962C8B-B14F-4D97-AF65-F5344CB8AC3E}">
        <p14:creationId xmlns:p14="http://schemas.microsoft.com/office/powerpoint/2010/main" val="355119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6F428-70C4-7E4D-9DD9-C2BDF3A38908}"/>
              </a:ext>
            </a:extLst>
          </p:cNvPr>
          <p:cNvSpPr>
            <a:spLocks noGrp="1"/>
          </p:cNvSpPr>
          <p:nvPr>
            <p:ph type="body" sz="quarter" idx="10"/>
          </p:nvPr>
        </p:nvSpPr>
        <p:spPr>
          <a:xfrm>
            <a:off x="992875" y="245402"/>
            <a:ext cx="9315782" cy="590931"/>
          </a:xfrm>
        </p:spPr>
        <p:txBody>
          <a:bodyPr/>
          <a:lstStyle/>
          <a:p>
            <a:r>
              <a:rPr lang="en-US" dirty="0"/>
              <a:t>Bagging</a:t>
            </a:r>
            <a:r>
              <a:rPr lang="zh-TW" altLang="en-US" dirty="0"/>
              <a:t> 自助聚合</a:t>
            </a:r>
            <a:endParaRPr lang="en-TW" dirty="0"/>
          </a:p>
        </p:txBody>
      </p:sp>
      <p:sp>
        <p:nvSpPr>
          <p:cNvPr id="3" name="Rectangle 2">
            <a:extLst>
              <a:ext uri="{FF2B5EF4-FFF2-40B4-BE49-F238E27FC236}">
                <a16:creationId xmlns:a16="http://schemas.microsoft.com/office/drawing/2014/main" id="{D2B4924A-5E6A-CC48-9381-6666631773B1}"/>
              </a:ext>
            </a:extLst>
          </p:cNvPr>
          <p:cNvSpPr>
            <a:spLocks noChangeArrowheads="1"/>
          </p:cNvSpPr>
          <p:nvPr/>
        </p:nvSpPr>
        <p:spPr bwMode="auto">
          <a:xfrm>
            <a:off x="3647091" y="19128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B96FFCC4-92FD-0244-A336-0CB66F1EF173}"/>
              </a:ext>
            </a:extLst>
          </p:cNvPr>
          <p:cNvGraphicFramePr>
            <a:graphicFrameLocks noChangeAspect="1"/>
          </p:cNvGraphicFramePr>
          <p:nvPr>
            <p:extLst>
              <p:ext uri="{D42A27DB-BD31-4B8C-83A1-F6EECF244321}">
                <p14:modId xmlns:p14="http://schemas.microsoft.com/office/powerpoint/2010/main" val="3205520347"/>
              </p:ext>
            </p:extLst>
          </p:nvPr>
        </p:nvGraphicFramePr>
        <p:xfrm>
          <a:off x="2958188" y="2449538"/>
          <a:ext cx="6491417" cy="3667467"/>
        </p:xfrm>
        <a:graphic>
          <a:graphicData uri="http://schemas.openxmlformats.org/presentationml/2006/ole">
            <mc:AlternateContent xmlns:mc="http://schemas.openxmlformats.org/markup-compatibility/2006">
              <mc:Choice xmlns:v="urn:schemas-microsoft-com:vml" Requires="v">
                <p:oleObj spid="_x0000_s2067"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188" y="2449538"/>
                        <a:ext cx="6491417" cy="3667467"/>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6F5BAC4B-AD94-984E-80E7-97A352E79F89}"/>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Bagging </a:t>
            </a:r>
            <a:r>
              <a:rPr lang="zh-TW" altLang="en-US" kern="0" dirty="0">
                <a:solidFill>
                  <a:srgbClr val="595959"/>
                </a:solidFill>
                <a:cs typeface="Arial"/>
              </a:rPr>
              <a:t>是 </a:t>
            </a:r>
            <a:r>
              <a:rPr lang="en-US" altLang="zh-TW" kern="0" dirty="0">
                <a:solidFill>
                  <a:srgbClr val="595959"/>
                </a:solidFill>
                <a:cs typeface="Arial"/>
              </a:rPr>
              <a:t>Bootstrap aggregating </a:t>
            </a:r>
            <a:r>
              <a:rPr lang="zh-TW" altLang="en-US" kern="0" dirty="0">
                <a:solidFill>
                  <a:srgbClr val="595959"/>
                </a:solidFill>
                <a:cs typeface="Arial"/>
              </a:rPr>
              <a:t>的縮寫</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把訓練資料重新採樣產生不同組的訓練資料</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最常見的例子為隨機森林</a:t>
            </a:r>
            <a:r>
              <a:rPr lang="en-US" altLang="zh-TW" kern="0" dirty="0">
                <a:solidFill>
                  <a:srgbClr val="595959"/>
                </a:solidFill>
                <a:cs typeface="Arial"/>
              </a:rPr>
              <a:t> </a:t>
            </a:r>
            <a:r>
              <a:rPr lang="en-US" altLang="zh-TW" sz="1600" kern="0" dirty="0">
                <a:solidFill>
                  <a:srgbClr val="595959"/>
                </a:solidFill>
                <a:cs typeface="Arial"/>
              </a:rPr>
              <a:t>(Random forest)</a:t>
            </a: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86606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90E34-BB27-7945-A624-9FD6F24CE093}"/>
              </a:ext>
            </a:extLst>
          </p:cNvPr>
          <p:cNvSpPr>
            <a:spLocks noGrp="1"/>
          </p:cNvSpPr>
          <p:nvPr>
            <p:ph type="body" sz="quarter" idx="10"/>
          </p:nvPr>
        </p:nvSpPr>
        <p:spPr>
          <a:xfrm>
            <a:off x="992875" y="245402"/>
            <a:ext cx="9315782" cy="590931"/>
          </a:xfrm>
        </p:spPr>
        <p:txBody>
          <a:bodyPr/>
          <a:lstStyle/>
          <a:p>
            <a:r>
              <a:rPr lang="zh-TW" altLang="en-US" kern="0" dirty="0">
                <a:cs typeface="Arial"/>
              </a:rPr>
              <a:t>隨機森林</a:t>
            </a:r>
            <a:r>
              <a:rPr lang="en-US" altLang="zh-TW" kern="0" dirty="0">
                <a:cs typeface="Arial"/>
              </a:rPr>
              <a:t> (Random forest)</a:t>
            </a:r>
          </a:p>
        </p:txBody>
      </p:sp>
      <p:sp>
        <p:nvSpPr>
          <p:cNvPr id="3" name="Rectangle 2">
            <a:extLst>
              <a:ext uri="{FF2B5EF4-FFF2-40B4-BE49-F238E27FC236}">
                <a16:creationId xmlns:a16="http://schemas.microsoft.com/office/drawing/2014/main" id="{17382954-E0DF-2F47-BC01-66F97C9DCCBA}"/>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隨機森林</a:t>
            </a:r>
            <a:r>
              <a:rPr lang="en-US" altLang="zh-TW" kern="0" dirty="0">
                <a:solidFill>
                  <a:srgbClr val="595959"/>
                </a:solidFill>
                <a:cs typeface="Arial"/>
              </a:rPr>
              <a:t> = </a:t>
            </a:r>
            <a:r>
              <a:rPr lang="zh-TW" altLang="en-US" kern="0" dirty="0">
                <a:solidFill>
                  <a:srgbClr val="595959"/>
                </a:solidFill>
                <a:cs typeface="Arial"/>
              </a:rPr>
              <a:t>進階版的決策樹</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由很多的樹集合在一起，每一棵樹都是各自的決策樹</a:t>
            </a:r>
          </a:p>
          <a:p>
            <a:pPr marL="285750" indent="-285750">
              <a:lnSpc>
                <a:spcPct val="150000"/>
              </a:lnSpc>
              <a:buFont typeface="Arial" panose="020B0604020202020204" pitchFamily="34" charset="0"/>
              <a:buChar char="•"/>
            </a:pPr>
            <a:r>
              <a:rPr lang="zh-TW" altLang="en-US" kern="0" dirty="0">
                <a:solidFill>
                  <a:srgbClr val="595959"/>
                </a:solidFill>
                <a:cs typeface="Arial"/>
              </a:rPr>
              <a:t>每一棵樹只能看見部分的特徵</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集合每一棵樹的預測 </a:t>
            </a:r>
            <a:r>
              <a:rPr lang="en-US" altLang="zh-TW" sz="1600" kern="0" dirty="0">
                <a:solidFill>
                  <a:srgbClr val="595959"/>
                </a:solidFill>
                <a:cs typeface="Arial"/>
              </a:rPr>
              <a:t>(</a:t>
            </a:r>
            <a:r>
              <a:rPr lang="zh-TW" altLang="en-US" sz="1600" kern="0" dirty="0">
                <a:solidFill>
                  <a:srgbClr val="595959"/>
                </a:solidFill>
                <a:cs typeface="Arial"/>
              </a:rPr>
              <a:t>使用多數決或平均</a:t>
            </a:r>
            <a:r>
              <a:rPr lang="en-US" altLang="zh-TW" sz="1600" kern="0" dirty="0">
                <a:solidFill>
                  <a:srgbClr val="595959"/>
                </a:solidFill>
                <a:cs typeface="Arial"/>
              </a:rPr>
              <a:t>)</a:t>
            </a:r>
            <a:endParaRPr lang="zh-TW" altLang="en-US"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pic>
        <p:nvPicPr>
          <p:cNvPr id="4" name="Picture 2" descr="Free Texture - Trees - luGher Texture Library | Ağaç, Dokular, Autocad">
            <a:extLst>
              <a:ext uri="{FF2B5EF4-FFF2-40B4-BE49-F238E27FC236}">
                <a16:creationId xmlns:a16="http://schemas.microsoft.com/office/drawing/2014/main" id="{A3EF88D7-A2EE-5046-AA7C-CE55729E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ransparent Forest Png - Forest Trees Png, Png Download - kindpng">
            <a:extLst>
              <a:ext uri="{FF2B5EF4-FFF2-40B4-BE49-F238E27FC236}">
                <a16:creationId xmlns:a16="http://schemas.microsoft.com/office/drawing/2014/main" id="{A006262D-6FF6-A349-92CA-D496822D2E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8BCE884-CAB4-C24C-9A6E-01E6C5292F7B}"/>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7" name="Rounded Rectangle 6">
            <a:extLst>
              <a:ext uri="{FF2B5EF4-FFF2-40B4-BE49-F238E27FC236}">
                <a16:creationId xmlns:a16="http://schemas.microsoft.com/office/drawing/2014/main" id="{464DF972-9CD3-ED43-AB8D-E9506C79F88A}"/>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240668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Boosting</a:t>
            </a:r>
            <a:endParaRPr kumimoji="0" lang="en-US" altLang="zh-CN" sz="32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[Ensemble learning]</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98407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91340-FE9F-5C40-8A80-4DA90C147CE9}"/>
              </a:ext>
            </a:extLst>
          </p:cNvPr>
          <p:cNvSpPr>
            <a:spLocks noGrp="1"/>
          </p:cNvSpPr>
          <p:nvPr>
            <p:ph type="body" sz="quarter" idx="10"/>
          </p:nvPr>
        </p:nvSpPr>
        <p:spPr>
          <a:xfrm>
            <a:off x="992875" y="245402"/>
            <a:ext cx="9315782" cy="590931"/>
          </a:xfrm>
        </p:spPr>
        <p:txBody>
          <a:bodyPr/>
          <a:lstStyle/>
          <a:p>
            <a:r>
              <a:rPr lang="en-US" dirty="0"/>
              <a:t>Boosting </a:t>
            </a:r>
            <a:r>
              <a:rPr lang="zh-TW" altLang="en-US" dirty="0"/>
              <a:t>提升法</a:t>
            </a:r>
            <a:endParaRPr lang="en-TW" dirty="0"/>
          </a:p>
        </p:txBody>
      </p:sp>
      <p:sp>
        <p:nvSpPr>
          <p:cNvPr id="3" name="Rectangle 2">
            <a:extLst>
              <a:ext uri="{FF2B5EF4-FFF2-40B4-BE49-F238E27FC236}">
                <a16:creationId xmlns:a16="http://schemas.microsoft.com/office/drawing/2014/main" id="{4E015B6F-1D26-5D44-9B73-5CFFE5155875}"/>
              </a:ext>
            </a:extLst>
          </p:cNvPr>
          <p:cNvSpPr>
            <a:spLocks noChangeArrowheads="1"/>
          </p:cNvSpPr>
          <p:nvPr/>
        </p:nvSpPr>
        <p:spPr bwMode="auto">
          <a:xfrm>
            <a:off x="5171090"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1A9FF32D-667A-F549-9CB8-794C398FCD66}"/>
              </a:ext>
            </a:extLst>
          </p:cNvPr>
          <p:cNvGraphicFramePr>
            <a:graphicFrameLocks noChangeAspect="1"/>
          </p:cNvGraphicFramePr>
          <p:nvPr>
            <p:extLst>
              <p:ext uri="{D42A27DB-BD31-4B8C-83A1-F6EECF244321}">
                <p14:modId xmlns:p14="http://schemas.microsoft.com/office/powerpoint/2010/main" val="3606422148"/>
              </p:ext>
            </p:extLst>
          </p:nvPr>
        </p:nvGraphicFramePr>
        <p:xfrm>
          <a:off x="3023874" y="2925159"/>
          <a:ext cx="6144251" cy="2980046"/>
        </p:xfrm>
        <a:graphic>
          <a:graphicData uri="http://schemas.openxmlformats.org/presentationml/2006/ole">
            <mc:AlternateContent xmlns:mc="http://schemas.openxmlformats.org/markup-compatibility/2006">
              <mc:Choice xmlns:v="urn:schemas-microsoft-com:vml" Requires="v">
                <p:oleObj spid="_x0000_s4110"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t="7928" b="6088"/>
                      <a:stretch>
                        <a:fillRect/>
                      </a:stretch>
                    </p:blipFill>
                    <p:spPr bwMode="auto">
                      <a:xfrm>
                        <a:off x="3023874" y="2925159"/>
                        <a:ext cx="6144251" cy="2980046"/>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8808D39A-0010-214C-BB0E-E843141040D7}"/>
              </a:ext>
            </a:extLst>
          </p:cNvPr>
          <p:cNvSpPr/>
          <p:nvPr/>
        </p:nvSpPr>
        <p:spPr>
          <a:xfrm>
            <a:off x="510705" y="1103974"/>
            <a:ext cx="7119805" cy="170296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Boosting</a:t>
            </a:r>
            <a:r>
              <a:rPr lang="zh-TW" altLang="en-US" kern="0" dirty="0">
                <a:solidFill>
                  <a:srgbClr val="595959"/>
                </a:solidFill>
                <a:cs typeface="Arial"/>
              </a:rPr>
              <a:t> 會根據每一筆訓練資料的難或簡單給予不同的權重</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對於難的資料我們加強他的權重再訓練一個新的分類器或回歸器</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 </a:t>
            </a:r>
            <a:r>
              <a:rPr lang="en-US" altLang="zh-TW" sz="1600" kern="0" dirty="0">
                <a:solidFill>
                  <a:srgbClr val="595959"/>
                </a:solidFill>
                <a:cs typeface="Arial"/>
              </a:rPr>
              <a:t>AdaBoost</a:t>
            </a:r>
            <a:r>
              <a:rPr lang="zh-TW" altLang="en-US" sz="1600" kern="0" dirty="0">
                <a:solidFill>
                  <a:srgbClr val="595959"/>
                </a:solidFill>
                <a:cs typeface="Arial"/>
              </a:rPr>
              <a:t>、</a:t>
            </a:r>
            <a:r>
              <a:rPr lang="en-US" altLang="zh-TW" sz="1600" kern="0" dirty="0">
                <a:solidFill>
                  <a:srgbClr val="595959"/>
                </a:solidFill>
                <a:cs typeface="Arial"/>
              </a:rPr>
              <a:t>Gradient Boosting</a:t>
            </a:r>
            <a:r>
              <a:rPr lang="zh-TW" altLang="en-US" sz="1600" kern="0" dirty="0">
                <a:solidFill>
                  <a:srgbClr val="595959"/>
                </a:solidFill>
                <a:cs typeface="Arial"/>
              </a:rPr>
              <a:t>、</a:t>
            </a:r>
            <a:r>
              <a:rPr lang="en-US" altLang="zh-TW" sz="1600" kern="0" dirty="0" err="1">
                <a:solidFill>
                  <a:srgbClr val="595959"/>
                </a:solidFill>
                <a:cs typeface="Arial"/>
              </a:rPr>
              <a:t>XGboost</a:t>
            </a:r>
            <a:endParaRPr lang="en-US" altLang="zh-TW" sz="1600" kern="0" dirty="0">
              <a:solidFill>
                <a:srgbClr val="595959"/>
              </a:solidFill>
              <a:cs typeface="Arial"/>
            </a:endParaRPr>
          </a:p>
          <a:p>
            <a:pPr>
              <a:lnSpc>
                <a:spcPct val="150000"/>
              </a:lnSpc>
            </a:pPr>
            <a:endParaRPr lang="zh-TW" altLang="en-US" kern="0" dirty="0">
              <a:solidFill>
                <a:srgbClr val="595959"/>
              </a:solidFill>
              <a:cs typeface="Arial"/>
            </a:endParaRPr>
          </a:p>
        </p:txBody>
      </p:sp>
    </p:spTree>
    <p:extLst>
      <p:ext uri="{BB962C8B-B14F-4D97-AF65-F5344CB8AC3E}">
        <p14:creationId xmlns:p14="http://schemas.microsoft.com/office/powerpoint/2010/main" val="2471731785"/>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7299</TotalTime>
  <Words>1167</Words>
  <Application>Microsoft Macintosh PowerPoint</Application>
  <PresentationFormat>Widescreen</PresentationFormat>
  <Paragraphs>89</Paragraphs>
  <Slides>13</Slides>
  <Notes>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4" baseType="lpstr">
      <vt:lpstr>等线</vt:lpstr>
      <vt:lpstr>微软雅黑</vt:lpstr>
      <vt:lpstr>Segoe UI Light</vt:lpstr>
      <vt:lpstr>Arial</vt:lpstr>
      <vt:lpstr>Calibri</vt:lpstr>
      <vt:lpstr>Century Gothic</vt:lpstr>
      <vt:lpstr>Helvetica Neue</vt:lpstr>
      <vt:lpstr>Helvetica Neue Bold Condensed</vt:lpstr>
      <vt:lpstr>Office 主题</vt:lpstr>
      <vt:lpstr>OfficePLUS</vt:lpstr>
      <vt:lpstr>PowerPoint.Show.12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362</cp:revision>
  <dcterms:created xsi:type="dcterms:W3CDTF">2015-08-18T02:51:41Z</dcterms:created>
  <dcterms:modified xsi:type="dcterms:W3CDTF">2020-09-20T02:41:17Z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